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76450-6EA7-4773-91B7-CB0AC7AC82A3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F9685-684D-4781-A460-B0E3C15E4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F778-4398-40A0-BF28-FD77DB1E1AB5}" type="datetime1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11F-0418-4A12-AC39-49CB3FE36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35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412F-CDD4-4172-A4F1-38A703264E0B}" type="datetime1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11F-0418-4A12-AC39-49CB3FE36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85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DC07-7B2B-490B-B56B-5174092CD11F}" type="datetime1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11F-0418-4A12-AC39-49CB3FE36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96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9EB5-EEB3-447A-B00C-750DDA756EBF}" type="datetime1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11F-0418-4A12-AC39-49CB3FE36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4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62FC-35B9-4682-A90F-592285F9EDA9}" type="datetime1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11F-0418-4A12-AC39-49CB3FE36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27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5A80-BD06-446D-85FE-F022F3AAB237}" type="datetime1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11F-0418-4A12-AC39-49CB3FE36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0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9CDE-B131-4EF0-8BDB-F3BA643A2114}" type="datetime1">
              <a:rPr lang="en-GB" smtClean="0"/>
              <a:t>29/03/2022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11F-0418-4A12-AC39-49CB3FE36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2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0A55-89A0-4BF0-918D-97B8AF454C70}" type="datetime1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11F-0418-4A12-AC39-49CB3FE36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3E5B-0E69-45C9-8BF0-E3B8842BDDC4}" type="datetime1">
              <a:rPr lang="en-GB" smtClean="0"/>
              <a:t>29/03/2022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11F-0418-4A12-AC39-49CB3FE36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27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97A6-FBE2-430B-90AE-3A661FEADDFA}" type="datetime1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11F-0418-4A12-AC39-49CB3FE36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60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1F51-6BF8-426C-8309-8A26E2DD50D7}" type="datetime1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F11F-0418-4A12-AC39-49CB3FE36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2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66EB0-A80B-4632-B177-610A84448119}" type="datetime1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EF11F-0418-4A12-AC39-49CB3FE36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94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10FE893-E30B-4BCA-9B62-5039BCEA6B50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2D47"/>
                </a:solidFill>
              </a:rPr>
              <a:t>Agenda item nine: </a:t>
            </a:r>
          </a:p>
          <a:p>
            <a:r>
              <a:rPr lang="en-GB" dirty="0" smtClean="0">
                <a:solidFill>
                  <a:srgbClr val="002D47"/>
                </a:solidFill>
              </a:rPr>
              <a:t>Community Engagement update and presentation.</a:t>
            </a:r>
          </a:p>
          <a:p>
            <a:r>
              <a:rPr lang="en-GB" dirty="0" smtClean="0">
                <a:solidFill>
                  <a:srgbClr val="002D47"/>
                </a:solidFill>
              </a:rPr>
              <a:t>Presented by Pauline Wigglesworth and Tracey Betts.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Town Deal Board meeting 16</a:t>
            </a:r>
            <a:br>
              <a:rPr lang="en-GB" dirty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r>
              <a:rPr lang="en-GB" dirty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Friday, 11 February 2022</a:t>
            </a:r>
            <a:br>
              <a:rPr lang="en-GB" dirty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endParaRPr lang="en-GB" dirty="0"/>
          </a:p>
        </p:txBody>
      </p:sp>
      <p:pic>
        <p:nvPicPr>
          <p:cNvPr id="1026" name="Picture 18" descr="LOGO TYPE - B&amp;W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535" y="536267"/>
            <a:ext cx="20097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Logo HM Government." title="Logo HM Government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752600" cy="521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6904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Southern Quarter/ Revoe Sports Village key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Clr>
                <a:srgbClr val="87005B"/>
              </a:buClr>
              <a:buNone/>
              <a:defRPr/>
            </a:pPr>
            <a:r>
              <a:rPr lang="en-GB" dirty="0">
                <a:solidFill>
                  <a:srgbClr val="87005B"/>
                </a:solidFill>
                <a:latin typeface="Calibri Light (Heading)"/>
              </a:rPr>
              <a:t>Recurring themes across three activities: </a:t>
            </a:r>
            <a:r>
              <a:rPr lang="en-US" dirty="0">
                <a:solidFill>
                  <a:srgbClr val="002D47"/>
                </a:solidFill>
                <a:cs typeface="ＭＳ Ｐゴシック" charset="0"/>
              </a:rPr>
              <a:t>Regeneration is a positive, </a:t>
            </a:r>
            <a:r>
              <a:rPr lang="en-GB" dirty="0">
                <a:solidFill>
                  <a:srgbClr val="002D47"/>
                </a:solidFill>
                <a:cs typeface="ＭＳ Ｐゴシック" charset="0"/>
              </a:rPr>
              <a:t>Central Drive needs investment</a:t>
            </a:r>
            <a:r>
              <a:rPr lang="en-US" dirty="0">
                <a:solidFill>
                  <a:srgbClr val="002D47"/>
                </a:solidFill>
                <a:cs typeface="ＭＳ Ｐゴシック" charset="0"/>
              </a:rPr>
              <a:t>, generally positive comments, benefit to residents, collaboration with Blackpool Football Club.</a:t>
            </a:r>
            <a:endParaRPr lang="en-GB" dirty="0">
              <a:solidFill>
                <a:srgbClr val="002D47"/>
              </a:solidFill>
              <a:cs typeface="ＭＳ Ｐゴシック" charset="0"/>
            </a:endParaRPr>
          </a:p>
          <a:p>
            <a:pPr>
              <a:buClr>
                <a:srgbClr val="87005B"/>
              </a:buClr>
              <a:defRPr/>
            </a:pPr>
            <a:endParaRPr lang="en-US" dirty="0">
              <a:solidFill>
                <a:srgbClr val="87005B"/>
              </a:solidFill>
              <a:latin typeface="Calibri Light (Heading)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dirty="0">
                <a:solidFill>
                  <a:srgbClr val="87005B"/>
                </a:solidFill>
                <a:latin typeface="Calibri Light (Heading)"/>
              </a:rPr>
              <a:t>Themes specific to each activity: </a:t>
            </a:r>
          </a:p>
          <a:p>
            <a:pPr>
              <a:buClr>
                <a:srgbClr val="87005B"/>
              </a:buClr>
              <a:defRPr/>
            </a:pPr>
            <a:endParaRPr lang="en-US" sz="3200" u="sng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2200" dirty="0">
                <a:solidFill>
                  <a:srgbClr val="002D47"/>
                </a:solidFill>
                <a:cs typeface="ＭＳ Ｐゴシック" charset="0"/>
              </a:rPr>
              <a:t>Commonplace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2D47"/>
                </a:solidFill>
                <a:cs typeface="ＭＳ Ｐゴシック" charset="0"/>
              </a:rPr>
              <a:t>Benefit to youth.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2D47"/>
                </a:solidFill>
                <a:cs typeface="ＭＳ Ｐゴシック" charset="0"/>
              </a:rPr>
              <a:t>More sports facilities/ activities.</a:t>
            </a:r>
          </a:p>
          <a:p>
            <a:pPr>
              <a:buClr>
                <a:srgbClr val="87005B"/>
              </a:buClr>
              <a:defRPr/>
            </a:pPr>
            <a:endParaRPr lang="en-GB" sz="2200" dirty="0">
              <a:solidFill>
                <a:srgbClr val="002D47"/>
              </a:solidFill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sz="2200" dirty="0">
                <a:solidFill>
                  <a:srgbClr val="002D47"/>
                </a:solidFill>
                <a:cs typeface="ＭＳ Ｐゴシック" charset="0"/>
              </a:rPr>
              <a:t>Third sector link 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2D47"/>
                </a:solidFill>
                <a:cs typeface="ＭＳ Ｐゴシック" charset="0"/>
              </a:rPr>
              <a:t>Continuous/more communication with residents.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US" sz="2200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2200" dirty="0">
                <a:solidFill>
                  <a:srgbClr val="002D47"/>
                </a:solidFill>
                <a:cs typeface="ＭＳ Ｐゴシック" charset="0"/>
              </a:rPr>
              <a:t>Engagement week</a:t>
            </a:r>
            <a:endParaRPr lang="en-GB" sz="2200" dirty="0">
              <a:solidFill>
                <a:srgbClr val="002D47"/>
              </a:solidFill>
              <a:cs typeface="ＭＳ Ｐゴシック" charset="0"/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sz="2200" dirty="0">
                <a:solidFill>
                  <a:srgbClr val="002D47"/>
                </a:solidFill>
                <a:cs typeface="ＭＳ Ｐゴシック" charset="0"/>
              </a:rPr>
              <a:t>Policing/ safety issues.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BBCDEA7-AF3E-4866-AD56-BFEC0B0300C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405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The Edge key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Clr>
                <a:srgbClr val="87005B"/>
              </a:buClr>
              <a:buNone/>
              <a:defRPr/>
            </a:pPr>
            <a:r>
              <a:rPr lang="en-GB" sz="7200" dirty="0">
                <a:solidFill>
                  <a:srgbClr val="87005B"/>
                </a:solidFill>
                <a:latin typeface="Calibri Light (Heading)"/>
              </a:rPr>
              <a:t>Recurring themes across three activities: </a:t>
            </a:r>
            <a:r>
              <a:rPr lang="en-US" sz="7200" dirty="0">
                <a:solidFill>
                  <a:srgbClr val="002D47"/>
                </a:solidFill>
                <a:cs typeface="ＭＳ Ｐゴシック" charset="0"/>
              </a:rPr>
              <a:t>Regeneration/new business is a positive,</a:t>
            </a:r>
            <a:r>
              <a:rPr lang="en-GB" sz="7200" dirty="0">
                <a:solidFill>
                  <a:srgbClr val="002D47"/>
                </a:solidFill>
                <a:cs typeface="ＭＳ Ｐゴシック" charset="0"/>
              </a:rPr>
              <a:t> concern as to whether provision is necessary, continuous communication with residents.</a:t>
            </a:r>
          </a:p>
          <a:p>
            <a:pPr>
              <a:buClr>
                <a:srgbClr val="87005B"/>
              </a:buClr>
              <a:defRPr/>
            </a:pPr>
            <a:endParaRPr lang="en-US" sz="7200" dirty="0">
              <a:solidFill>
                <a:srgbClr val="87005B"/>
              </a:solidFill>
              <a:latin typeface="Calibri Light (Heading)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7200" dirty="0">
                <a:solidFill>
                  <a:srgbClr val="87005B"/>
                </a:solidFill>
                <a:latin typeface="Calibri Light (Heading)"/>
              </a:rPr>
              <a:t>Themes specific to each activity: </a:t>
            </a:r>
          </a:p>
          <a:p>
            <a:pPr>
              <a:buClr>
                <a:srgbClr val="87005B"/>
              </a:buClr>
              <a:defRPr/>
            </a:pPr>
            <a:endParaRPr lang="en-US" sz="3200" u="sng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5600" dirty="0">
                <a:solidFill>
                  <a:srgbClr val="002D47"/>
                </a:solidFill>
                <a:cs typeface="ＭＳ Ｐゴシック" charset="0"/>
              </a:rPr>
              <a:t>Commonplace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5600" dirty="0">
                <a:solidFill>
                  <a:srgbClr val="002D47"/>
                </a:solidFill>
                <a:cs typeface="ＭＳ Ｐゴシック" charset="0"/>
              </a:rPr>
              <a:t>Entrepreneur support.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5600" dirty="0">
                <a:solidFill>
                  <a:srgbClr val="002D47"/>
                </a:solidFill>
                <a:cs typeface="ＭＳ Ｐゴシック" charset="0"/>
              </a:rPr>
              <a:t>Work support spaces. 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5600" dirty="0">
                <a:solidFill>
                  <a:srgbClr val="002D47"/>
                </a:solidFill>
                <a:cs typeface="ＭＳ Ｐゴシック" charset="0"/>
              </a:rPr>
              <a:t>Youth engagement. </a:t>
            </a:r>
          </a:p>
          <a:p>
            <a:pPr>
              <a:buClr>
                <a:srgbClr val="87005B"/>
              </a:buClr>
              <a:defRPr/>
            </a:pPr>
            <a:endParaRPr lang="en-GB" sz="5600" dirty="0">
              <a:solidFill>
                <a:srgbClr val="002D47"/>
              </a:solidFill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sz="5600" dirty="0">
                <a:solidFill>
                  <a:srgbClr val="002D47"/>
                </a:solidFill>
                <a:cs typeface="ＭＳ Ｐゴシック" charset="0"/>
              </a:rPr>
              <a:t>Third sector link 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5600" dirty="0">
                <a:solidFill>
                  <a:srgbClr val="002D47"/>
                </a:solidFill>
                <a:cs typeface="ＭＳ Ｐゴシック" charset="0"/>
              </a:rPr>
              <a:t>Ensuring it is accessible for all. 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US" sz="5600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5600" dirty="0">
                <a:solidFill>
                  <a:srgbClr val="002D47"/>
                </a:solidFill>
                <a:cs typeface="ＭＳ Ｐゴシック" charset="0"/>
              </a:rPr>
              <a:t>Engagement week</a:t>
            </a:r>
            <a:endParaRPr lang="en-GB" sz="5600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sz="5600" dirty="0">
                <a:solidFill>
                  <a:srgbClr val="002D47"/>
                </a:solidFill>
                <a:cs typeface="ＭＳ Ｐゴシック" charset="0"/>
              </a:rPr>
              <a:t>No additional themes</a:t>
            </a:r>
            <a:r>
              <a:rPr lang="en-GB" dirty="0">
                <a:solidFill>
                  <a:srgbClr val="002D47"/>
                </a:solidFill>
                <a:cs typeface="ＭＳ Ｐゴシック" charset="0"/>
              </a:rPr>
              <a:t>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7BA3908-C1F9-4638-9D0E-394F373D25A4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06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Blackpool illuminations modernisation key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519" y="1809722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Clr>
                <a:srgbClr val="87005B"/>
              </a:buClr>
              <a:buNone/>
              <a:defRPr/>
            </a:pPr>
            <a:r>
              <a:rPr lang="en-GB" sz="7200" dirty="0">
                <a:solidFill>
                  <a:srgbClr val="87005B"/>
                </a:solidFill>
                <a:latin typeface="Calibri Light (Heading)"/>
              </a:rPr>
              <a:t>Recurring themes across three activities: </a:t>
            </a:r>
            <a:r>
              <a:rPr lang="en-GB" sz="7200" dirty="0">
                <a:solidFill>
                  <a:srgbClr val="002D47"/>
                </a:solidFill>
                <a:cs typeface="ＭＳ Ｐゴシック" charset="0"/>
              </a:rPr>
              <a:t>Wanting to see updated designs, agree with extended season, transport, involve local residents/creatives.</a:t>
            </a: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sz="7200" dirty="0">
                <a:solidFill>
                  <a:srgbClr val="002D47"/>
                </a:solidFill>
                <a:cs typeface="ＭＳ Ｐゴシック" charset="0"/>
              </a:rPr>
              <a:t> </a:t>
            </a: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7200" dirty="0">
                <a:solidFill>
                  <a:srgbClr val="87005B"/>
                </a:solidFill>
                <a:latin typeface="Calibri Light (Heading)"/>
              </a:rPr>
              <a:t>Themes specific to each activity: </a:t>
            </a:r>
          </a:p>
          <a:p>
            <a:pPr>
              <a:buClr>
                <a:srgbClr val="87005B"/>
              </a:buClr>
              <a:defRPr/>
            </a:pPr>
            <a:endParaRPr lang="en-US" sz="3200" u="sng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5600" dirty="0">
                <a:solidFill>
                  <a:srgbClr val="002D47"/>
                </a:solidFill>
                <a:cs typeface="ＭＳ Ｐゴシック" charset="0"/>
              </a:rPr>
              <a:t>Commonplace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5600" dirty="0">
                <a:solidFill>
                  <a:srgbClr val="002D47"/>
                </a:solidFill>
                <a:cs typeface="ＭＳ Ｐゴシック" charset="0"/>
              </a:rPr>
              <a:t>Business investments.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5600" dirty="0">
                <a:solidFill>
                  <a:srgbClr val="002D47"/>
                </a:solidFill>
                <a:cs typeface="ＭＳ Ｐゴシック" charset="0"/>
              </a:rPr>
              <a:t>Issue with closing promenade. </a:t>
            </a:r>
          </a:p>
          <a:p>
            <a:pPr>
              <a:buClr>
                <a:srgbClr val="87005B"/>
              </a:buClr>
              <a:defRPr/>
            </a:pPr>
            <a:endParaRPr lang="en-GB" sz="5600" dirty="0">
              <a:solidFill>
                <a:srgbClr val="002D47"/>
              </a:solidFill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sz="5600" dirty="0">
                <a:solidFill>
                  <a:srgbClr val="002D47"/>
                </a:solidFill>
                <a:cs typeface="ＭＳ Ｐゴシック" charset="0"/>
              </a:rPr>
              <a:t>Third sector link 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5600" dirty="0">
                <a:solidFill>
                  <a:srgbClr val="002D47"/>
                </a:solidFill>
                <a:cs typeface="ＭＳ Ｐゴシック" charset="0"/>
              </a:rPr>
              <a:t>Continuous/ more communication with residents.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5600" dirty="0">
                <a:solidFill>
                  <a:srgbClr val="002D47"/>
                </a:solidFill>
                <a:cs typeface="ＭＳ Ｐゴシック" charset="0"/>
              </a:rPr>
              <a:t>Reflect light shows elsewhere.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US" sz="5600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5600" dirty="0">
                <a:solidFill>
                  <a:srgbClr val="002D47"/>
                </a:solidFill>
                <a:cs typeface="ＭＳ Ｐゴシック" charset="0"/>
              </a:rPr>
              <a:t>Engagement week</a:t>
            </a:r>
            <a:endParaRPr lang="en-GB" sz="5600" dirty="0">
              <a:solidFill>
                <a:srgbClr val="002D47"/>
              </a:solidFill>
              <a:cs typeface="ＭＳ Ｐゴシック" charset="0"/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sz="5600" dirty="0">
                <a:solidFill>
                  <a:srgbClr val="002D47"/>
                </a:solidFill>
                <a:cs typeface="ＭＳ Ｐゴシック" charset="0"/>
              </a:rPr>
              <a:t>Need other attractions to increase town revenue.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sz="5600" dirty="0">
                <a:solidFill>
                  <a:srgbClr val="002D47"/>
                </a:solidFill>
                <a:cs typeface="ＭＳ Ｐゴシック" charset="0"/>
              </a:rPr>
              <a:t>Benefit to visitors.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243741F-A10B-4E28-A859-311ECBE863AA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528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Blackpool Youth Hub key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Clr>
                <a:srgbClr val="87005B"/>
              </a:buClr>
              <a:buNone/>
              <a:defRPr/>
            </a:pPr>
            <a:r>
              <a:rPr lang="en-GB" sz="3300" dirty="0">
                <a:solidFill>
                  <a:srgbClr val="87005B"/>
                </a:solidFill>
                <a:latin typeface="Calibri Light (Heading)"/>
              </a:rPr>
              <a:t>Recurring themes across three activities:</a:t>
            </a:r>
            <a:r>
              <a:rPr lang="en-US" sz="3300" b="1" dirty="0">
                <a:solidFill>
                  <a:srgbClr val="87005B"/>
                </a:solidFill>
              </a:rPr>
              <a:t> </a:t>
            </a:r>
            <a:r>
              <a:rPr lang="en-GB" sz="3300" dirty="0">
                <a:solidFill>
                  <a:srgbClr val="002D47"/>
                </a:solidFill>
                <a:cs typeface="ＭＳ Ｐゴシック" charset="0"/>
              </a:rPr>
              <a:t>Support needed for young people, general positivity about the scheme.</a:t>
            </a:r>
          </a:p>
          <a:p>
            <a:pPr>
              <a:buClr>
                <a:srgbClr val="87005B"/>
              </a:buClr>
              <a:defRPr/>
            </a:pPr>
            <a:endParaRPr lang="en-GB" sz="3300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3300" dirty="0">
                <a:solidFill>
                  <a:srgbClr val="87005B"/>
                </a:solidFill>
                <a:latin typeface="Calibri Light (Heading)"/>
              </a:rPr>
              <a:t>Themes specific to each activity: </a:t>
            </a:r>
          </a:p>
          <a:p>
            <a:pPr>
              <a:buClr>
                <a:srgbClr val="87005B"/>
              </a:buClr>
              <a:defRPr/>
            </a:pPr>
            <a:endParaRPr lang="en-US" sz="3200" u="sng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2500" dirty="0">
                <a:solidFill>
                  <a:srgbClr val="002D47"/>
                </a:solidFill>
                <a:cs typeface="ＭＳ Ｐゴシック" charset="0"/>
              </a:rPr>
              <a:t>Commonplace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2500" dirty="0">
                <a:solidFill>
                  <a:srgbClr val="002D47"/>
                </a:solidFill>
                <a:cs typeface="ＭＳ Ｐゴシック" charset="0"/>
              </a:rPr>
              <a:t>Co-production.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2500" dirty="0">
                <a:solidFill>
                  <a:srgbClr val="002D47"/>
                </a:solidFill>
                <a:cs typeface="ＭＳ Ｐゴシック" charset="0"/>
              </a:rPr>
              <a:t>Partnership working.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2500" dirty="0">
                <a:solidFill>
                  <a:srgbClr val="002D47"/>
                </a:solidFill>
                <a:cs typeface="ＭＳ Ｐゴシック" charset="0"/>
              </a:rPr>
              <a:t>Improve employment. </a:t>
            </a:r>
          </a:p>
          <a:p>
            <a:pPr>
              <a:buClr>
                <a:srgbClr val="87005B"/>
              </a:buClr>
              <a:defRPr/>
            </a:pPr>
            <a:endParaRPr lang="en-GB" sz="2500" dirty="0">
              <a:solidFill>
                <a:srgbClr val="002D47"/>
              </a:solidFill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sz="2500" dirty="0">
                <a:solidFill>
                  <a:srgbClr val="002D47"/>
                </a:solidFill>
                <a:cs typeface="ＭＳ Ｐゴシック" charset="0"/>
              </a:rPr>
              <a:t>Third sector link 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2500" dirty="0">
                <a:solidFill>
                  <a:srgbClr val="002D47"/>
                </a:solidFill>
                <a:cs typeface="ＭＳ Ｐゴシック" charset="0"/>
              </a:rPr>
              <a:t>Continuous/ more communication with residents.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US" sz="2500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2500" dirty="0">
                <a:solidFill>
                  <a:srgbClr val="002D47"/>
                </a:solidFill>
                <a:cs typeface="ＭＳ Ｐゴシック" charset="0"/>
              </a:rPr>
              <a:t>Engagement week</a:t>
            </a:r>
            <a:endParaRPr lang="en-GB" sz="2500" dirty="0">
              <a:solidFill>
                <a:srgbClr val="002D47"/>
              </a:solidFill>
              <a:cs typeface="ＭＳ Ｐゴシック" charset="0"/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sz="2500" dirty="0">
                <a:solidFill>
                  <a:srgbClr val="002D47"/>
                </a:solidFill>
                <a:cs typeface="ＭＳ Ｐゴシック" charset="0"/>
              </a:rPr>
              <a:t>Impact on anti-social behaviour.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A480AEE-0235-4D00-98A7-1085BB02C591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823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Any Questions</a:t>
            </a:r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830C1BC-054A-4C37-A57A-8A4C74512747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16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/>
            </a:r>
            <a:b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Engagement week (6 to 11 December 2021) continued</a:t>
            </a:r>
            <a:b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Infusion research staff, field workers, and staff from the Community Safety team set up a pop-up shop in Blackpool Houndshill Shopping Centre.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Engaged with residents and visitors about the Town Deal projects and the Community Safety survey.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Across the week over 3,000 interactions took place. From short conversations to filling in a survey and some case studies.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Around 1,500 promotional leaflets were distributed to residents showcasing information on the topics with a link to online surveys.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517C0DF-0BD5-4746-8332-90EEF7410AD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01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Engagement week (6 to 11 December 2021)</a:t>
            </a:r>
            <a:b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Clr>
                <a:srgbClr val="87005B"/>
              </a:buClr>
              <a:buNone/>
              <a:defRPr/>
            </a:pPr>
            <a:r>
              <a:rPr lang="en-GB" dirty="0">
                <a:solidFill>
                  <a:srgbClr val="87005B"/>
                </a:solidFill>
                <a:latin typeface="Calibri Light (Heading)"/>
              </a:rPr>
              <a:t>Key themes: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Majority are unaware of the Town Deal projects and/or that the individual projects are Town Deal projects.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Regular updates and more information  wanted about progress/timescales.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Positive about face-to-face interaction with Council.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People keen to feedback about crime/safety within borough.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Frequent comments about Blackpool’s town image.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4B1099E-F08F-4682-80AE-65BD8B457FF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48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/>
            </a:r>
            <a:b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Conversations and topics that arose during the engagement week</a:t>
            </a:r>
            <a:b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  <a:cs typeface="ＭＳ Ｐゴシック" charset="0"/>
              </a:rPr>
              <a:t>S</a:t>
            </a:r>
            <a:r>
              <a:rPr lang="en-GB" dirty="0">
                <a:solidFill>
                  <a:srgbClr val="002D47"/>
                </a:solidFill>
              </a:rPr>
              <a:t>afety/ crime including anti-social behaviour and drugs.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Services and Facilities.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Business and employment.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Transport, traffic, roads and parking. 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Making Blackpool disability friendly.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</a:rPr>
              <a:t>Town Deal.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C4BB33C-15B3-4831-9BE4-FB0A1A30C37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71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/>
            </a:r>
            <a:b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Town Deal engagement activity</a:t>
            </a:r>
            <a:b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Clr>
                <a:srgbClr val="87005B"/>
              </a:buClr>
              <a:buNone/>
              <a:defRPr/>
            </a:pPr>
            <a:r>
              <a:rPr lang="en-GB" dirty="0">
                <a:solidFill>
                  <a:srgbClr val="87005B"/>
                </a:solidFill>
                <a:latin typeface="Calibri Light (Heading)"/>
              </a:rPr>
              <a:t>Aim of </a:t>
            </a:r>
            <a:r>
              <a:rPr lang="en-GB" dirty="0" smtClean="0">
                <a:solidFill>
                  <a:srgbClr val="87005B"/>
                </a:solidFill>
                <a:latin typeface="Calibri Light (Heading)"/>
              </a:rPr>
              <a:t>research:</a:t>
            </a:r>
            <a:endParaRPr lang="en-GB" dirty="0">
              <a:solidFill>
                <a:srgbClr val="87005B"/>
              </a:solidFill>
              <a:latin typeface="Calibri Light (Heading)"/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dirty="0">
                <a:solidFill>
                  <a:srgbClr val="002D47"/>
                </a:solidFill>
              </a:rPr>
              <a:t>Engaging with residents and visitors to gather feedback about Town Deal projects.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dirty="0">
                <a:solidFill>
                  <a:srgbClr val="87005B"/>
                </a:solidFill>
                <a:latin typeface="Calibri Light (Heading)"/>
              </a:rPr>
              <a:t>How was the information gathered? 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  <a:cs typeface="ＭＳ Ｐゴシック" charset="0"/>
              </a:rPr>
              <a:t>Commonplace: Website where people could comment on each TD project.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  <a:cs typeface="ＭＳ Ｐゴシック" charset="0"/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  <a:cs typeface="ＭＳ Ｐゴシック" charset="0"/>
              </a:rPr>
              <a:t>Third sector link: A link to a shortened survey was distributed through third sector and volunteer based organisations.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dirty="0">
              <a:solidFill>
                <a:srgbClr val="002D47"/>
              </a:solidFill>
              <a:cs typeface="ＭＳ Ｐゴシック" charset="0"/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2D47"/>
                </a:solidFill>
                <a:cs typeface="ＭＳ Ｐゴシック" charset="0"/>
              </a:rPr>
              <a:t>Engagement week: Face-to-face engagement asking people to fill in the surveys in Blackpool town centre and leaflets handed out containing the online link.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4943CEA-B037-4E13-9640-F2B875C0F68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2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/>
            </a:r>
            <a:b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Who is responding to Town Deal engagement?</a:t>
            </a:r>
            <a:b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Clr>
                <a:srgbClr val="87005B"/>
              </a:buClr>
              <a:buNone/>
              <a:defRPr/>
            </a:pPr>
            <a:r>
              <a:rPr lang="en-GB" sz="5600" dirty="0">
                <a:solidFill>
                  <a:srgbClr val="87005B"/>
                </a:solidFill>
                <a:latin typeface="Calibri Light (Heading)"/>
              </a:rPr>
              <a:t>Young people</a:t>
            </a:r>
            <a:endParaRPr lang="en-GB" sz="5600" dirty="0">
              <a:solidFill>
                <a:srgbClr val="002D47"/>
              </a:solidFill>
            </a:endParaRP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800" dirty="0">
                <a:solidFill>
                  <a:srgbClr val="002D47"/>
                </a:solidFill>
                <a:cs typeface="ＭＳ Ｐゴシック" charset="0"/>
              </a:rPr>
              <a:t>Commonplace: 16 to 24 years (3.9</a:t>
            </a:r>
            <a:r>
              <a:rPr lang="en-US" sz="4800" dirty="0" smtClean="0">
                <a:solidFill>
                  <a:srgbClr val="002D47"/>
                </a:solidFill>
                <a:cs typeface="ＭＳ Ｐゴシック" charset="0"/>
              </a:rPr>
              <a:t>%).</a:t>
            </a:r>
            <a:endParaRPr lang="en-US" sz="4400" dirty="0">
              <a:solidFill>
                <a:srgbClr val="002D47"/>
              </a:solidFill>
              <a:cs typeface="ＭＳ Ｐゴシック" charset="0"/>
            </a:endParaRP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800" dirty="0">
                <a:solidFill>
                  <a:srgbClr val="002D47"/>
                </a:solidFill>
                <a:cs typeface="ＭＳ Ｐゴシック" charset="0"/>
              </a:rPr>
              <a:t>Third sector link: 16 to 24 years (2</a:t>
            </a:r>
            <a:r>
              <a:rPr lang="en-US" sz="4800" dirty="0" smtClean="0">
                <a:solidFill>
                  <a:srgbClr val="002D47"/>
                </a:solidFill>
                <a:cs typeface="ＭＳ Ｐゴシック" charset="0"/>
              </a:rPr>
              <a:t>%).</a:t>
            </a:r>
            <a:endParaRPr lang="en-US" sz="4400" dirty="0">
              <a:solidFill>
                <a:srgbClr val="002D47"/>
              </a:solidFill>
              <a:cs typeface="ＭＳ Ｐゴシック" charset="0"/>
            </a:endParaRP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800" dirty="0">
                <a:solidFill>
                  <a:srgbClr val="002D47"/>
                </a:solidFill>
                <a:cs typeface="ＭＳ Ｐゴシック" charset="0"/>
              </a:rPr>
              <a:t>Engagement week: 16 to 24 years (5.7%).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GB" sz="4400" dirty="0">
              <a:solidFill>
                <a:srgbClr val="002D47"/>
              </a:solidFill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sz="5600" dirty="0">
                <a:solidFill>
                  <a:srgbClr val="87005B"/>
                </a:solidFill>
                <a:latin typeface="Calibri Light (Heading)"/>
              </a:rPr>
              <a:t>Sexual orientation</a:t>
            </a:r>
            <a:endParaRPr lang="en-GB" sz="5600" dirty="0">
              <a:solidFill>
                <a:srgbClr val="002D47"/>
              </a:solidFill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800" dirty="0">
                <a:solidFill>
                  <a:srgbClr val="002D47"/>
                </a:solidFill>
                <a:cs typeface="ＭＳ Ｐゴシック" charset="0"/>
              </a:rPr>
              <a:t>Commonplace: Information not available</a:t>
            </a:r>
            <a:r>
              <a:rPr lang="en-US" sz="4800" dirty="0" smtClean="0">
                <a:solidFill>
                  <a:srgbClr val="002D47"/>
                </a:solidFill>
                <a:cs typeface="ＭＳ Ｐゴシック" charset="0"/>
              </a:rPr>
              <a:t>.</a:t>
            </a:r>
            <a:endParaRPr lang="en-US" sz="4400" dirty="0">
              <a:solidFill>
                <a:srgbClr val="002D47"/>
              </a:solidFill>
              <a:cs typeface="ＭＳ Ｐゴシック" charset="0"/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800" dirty="0">
                <a:solidFill>
                  <a:srgbClr val="002D47"/>
                </a:solidFill>
                <a:cs typeface="ＭＳ Ｐゴシック" charset="0"/>
              </a:rPr>
              <a:t>Third sector link: LGBT+ (7.1</a:t>
            </a:r>
            <a:r>
              <a:rPr lang="en-US" sz="4800" dirty="0" smtClean="0">
                <a:solidFill>
                  <a:srgbClr val="002D47"/>
                </a:solidFill>
                <a:cs typeface="ＭＳ Ｐゴシック" charset="0"/>
              </a:rPr>
              <a:t>%).</a:t>
            </a:r>
            <a:endParaRPr lang="en-US" sz="4400" dirty="0">
              <a:solidFill>
                <a:srgbClr val="002D47"/>
              </a:solidFill>
              <a:cs typeface="ＭＳ Ｐゴシック" charset="0"/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800" dirty="0">
                <a:solidFill>
                  <a:srgbClr val="002D47"/>
                </a:solidFill>
                <a:cs typeface="ＭＳ Ｐゴシック" charset="0"/>
              </a:rPr>
              <a:t>Engagement week: LGBT+ (5.7%).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US" sz="4400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5600" dirty="0">
                <a:solidFill>
                  <a:srgbClr val="87005B"/>
                </a:solidFill>
                <a:latin typeface="Calibri Light (Heading)"/>
              </a:rPr>
              <a:t>Disability</a:t>
            </a:r>
            <a:endParaRPr lang="en-GB" sz="5600" dirty="0">
              <a:solidFill>
                <a:srgbClr val="002D47"/>
              </a:solidFill>
              <a:cs typeface="ＭＳ Ｐゴシック" charset="0"/>
            </a:endParaRP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800" dirty="0">
                <a:solidFill>
                  <a:srgbClr val="002D47"/>
                </a:solidFill>
                <a:cs typeface="ＭＳ Ｐゴシック" charset="0"/>
              </a:rPr>
              <a:t>Commonplace: Information not available</a:t>
            </a:r>
            <a:r>
              <a:rPr lang="en-US" sz="4800" dirty="0" smtClean="0">
                <a:solidFill>
                  <a:srgbClr val="002D47"/>
                </a:solidFill>
                <a:cs typeface="ＭＳ Ｐゴシック" charset="0"/>
              </a:rPr>
              <a:t>.</a:t>
            </a:r>
            <a:endParaRPr lang="en-US" sz="4400" dirty="0">
              <a:solidFill>
                <a:srgbClr val="002D47"/>
              </a:solidFill>
              <a:cs typeface="ＭＳ Ｐゴシック" charset="0"/>
            </a:endParaRP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800" dirty="0">
                <a:solidFill>
                  <a:srgbClr val="002D47"/>
                </a:solidFill>
                <a:cs typeface="ＭＳ Ｐゴシック" charset="0"/>
              </a:rPr>
              <a:t>Third sector link: (25.3</a:t>
            </a:r>
            <a:r>
              <a:rPr lang="en-US" sz="4800" dirty="0" smtClean="0">
                <a:solidFill>
                  <a:srgbClr val="002D47"/>
                </a:solidFill>
                <a:cs typeface="ＭＳ Ｐゴシック" charset="0"/>
              </a:rPr>
              <a:t>%).</a:t>
            </a:r>
            <a:endParaRPr lang="en-US" sz="4400" dirty="0">
              <a:solidFill>
                <a:srgbClr val="002D47"/>
              </a:solidFill>
              <a:cs typeface="ＭＳ Ｐゴシック" charset="0"/>
            </a:endParaRP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800" dirty="0">
                <a:solidFill>
                  <a:srgbClr val="002D47"/>
                </a:solidFill>
                <a:cs typeface="ＭＳ Ｐゴシック" charset="0"/>
              </a:rPr>
              <a:t>Engagement week: (21.6%).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CA981B0-D2DC-44DA-ADA1-19913858753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56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71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/>
            </a:r>
            <a:b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Relocation of Blackpool central courts key themes</a:t>
            </a:r>
            <a:b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Clr>
                <a:srgbClr val="87005B"/>
              </a:buClr>
              <a:buNone/>
              <a:defRPr/>
            </a:pPr>
            <a:r>
              <a:rPr lang="en-GB" sz="5500" dirty="0">
                <a:solidFill>
                  <a:srgbClr val="87005B"/>
                </a:solidFill>
                <a:latin typeface="Calibri Light (Heading)"/>
              </a:rPr>
              <a:t>Recurring themes across three activities:</a:t>
            </a:r>
            <a:r>
              <a:rPr lang="en-GB" sz="5500" dirty="0">
                <a:solidFill>
                  <a:srgbClr val="002D47"/>
                </a:solidFill>
              </a:rPr>
              <a:t> </a:t>
            </a:r>
            <a:r>
              <a:rPr lang="en-US" sz="5500" dirty="0">
                <a:solidFill>
                  <a:srgbClr val="002D47"/>
                </a:solidFill>
                <a:cs typeface="ＭＳ Ｐゴシック" charset="0"/>
              </a:rPr>
              <a:t>Regeneration is a positive, transport links/accessibility, concern about cost/viability of scheme, suggestions for project, some generally negative comments.</a:t>
            </a:r>
          </a:p>
          <a:p>
            <a:pPr>
              <a:buClr>
                <a:srgbClr val="87005B"/>
              </a:buClr>
              <a:defRPr/>
            </a:pPr>
            <a:endParaRPr lang="en-US" sz="2900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5500" dirty="0">
                <a:solidFill>
                  <a:srgbClr val="87005B"/>
                </a:solidFill>
                <a:latin typeface="Calibri Light (Heading)"/>
              </a:rPr>
              <a:t>Themes specific to each activity: </a:t>
            </a:r>
            <a:endParaRPr lang="en-US" sz="5500" u="sng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endParaRPr lang="en-US" sz="2300" u="sng" dirty="0" smtClean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4300" dirty="0" smtClean="0">
                <a:solidFill>
                  <a:srgbClr val="002D47"/>
                </a:solidFill>
                <a:cs typeface="ＭＳ Ｐゴシック" charset="0"/>
              </a:rPr>
              <a:t>Commonplace</a:t>
            </a:r>
            <a:endParaRPr lang="en-US" sz="4300" dirty="0">
              <a:solidFill>
                <a:srgbClr val="002D47"/>
              </a:solidFill>
              <a:cs typeface="ＭＳ Ｐゴシック" charset="0"/>
            </a:endParaRP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300" dirty="0">
                <a:solidFill>
                  <a:srgbClr val="002D47"/>
                </a:solidFill>
                <a:cs typeface="ＭＳ Ｐゴシック" charset="0"/>
              </a:rPr>
              <a:t>Job creation. 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300" dirty="0">
                <a:solidFill>
                  <a:srgbClr val="002D47"/>
                </a:solidFill>
                <a:cs typeface="ＭＳ Ｐゴシック" charset="0"/>
              </a:rPr>
              <a:t>Improve town’s image. 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300" dirty="0">
                <a:solidFill>
                  <a:srgbClr val="002D47"/>
                </a:solidFill>
                <a:cs typeface="ＭＳ Ｐゴシック" charset="0"/>
              </a:rPr>
              <a:t>Concern about benefits to residents. </a:t>
            </a:r>
            <a:endParaRPr lang="en-GB" sz="4300" dirty="0">
              <a:solidFill>
                <a:srgbClr val="002D47"/>
              </a:solidFill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endParaRPr lang="en-GB" sz="4300" u="sng" dirty="0" smtClean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sz="4300" dirty="0" smtClean="0">
                <a:solidFill>
                  <a:srgbClr val="002D47"/>
                </a:solidFill>
                <a:cs typeface="ＭＳ Ｐゴシック" charset="0"/>
              </a:rPr>
              <a:t>Third </a:t>
            </a:r>
            <a:r>
              <a:rPr lang="en-GB" sz="4300" dirty="0">
                <a:solidFill>
                  <a:srgbClr val="002D47"/>
                </a:solidFill>
                <a:cs typeface="ＭＳ Ｐゴシック" charset="0"/>
              </a:rPr>
              <a:t>sector link 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300" dirty="0">
                <a:solidFill>
                  <a:srgbClr val="002D47"/>
                </a:solidFill>
                <a:cs typeface="ＭＳ Ｐゴシック" charset="0"/>
              </a:rPr>
              <a:t>Continuous/more communication with residents.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4300" dirty="0">
                <a:solidFill>
                  <a:srgbClr val="002D47"/>
                </a:solidFill>
                <a:cs typeface="ＭＳ Ｐゴシック" charset="0"/>
              </a:rPr>
              <a:t>Entertainment</a:t>
            </a:r>
            <a:r>
              <a:rPr lang="en-US" sz="4300" dirty="0" smtClean="0">
                <a:solidFill>
                  <a:srgbClr val="002D47"/>
                </a:solidFill>
                <a:cs typeface="ＭＳ Ｐゴシック" charset="0"/>
              </a:rPr>
              <a:t>.</a:t>
            </a:r>
            <a:endParaRPr lang="en-US" sz="4300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endParaRPr lang="en-US" sz="4300" u="sng" dirty="0" smtClean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4300" dirty="0" smtClean="0">
                <a:solidFill>
                  <a:srgbClr val="002D47"/>
                </a:solidFill>
                <a:cs typeface="ＭＳ Ｐゴシック" charset="0"/>
              </a:rPr>
              <a:t>Engagement week</a:t>
            </a:r>
            <a:endParaRPr lang="en-GB" sz="4300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sz="4300" dirty="0">
                <a:solidFill>
                  <a:srgbClr val="002D47"/>
                </a:solidFill>
                <a:cs typeface="ＭＳ Ｐゴシック" charset="0"/>
              </a:rPr>
              <a:t>No additional themes.</a:t>
            </a:r>
          </a:p>
          <a:p>
            <a:endParaRPr lang="en-GB" sz="4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BD7B702-E205-414A-918E-82F0124E6388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8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Multiversity key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Clr>
                <a:srgbClr val="87005B"/>
              </a:buClr>
              <a:buNone/>
              <a:defRPr/>
            </a:pPr>
            <a:r>
              <a:rPr lang="en-GB" dirty="0">
                <a:solidFill>
                  <a:srgbClr val="87005B"/>
                </a:solidFill>
                <a:latin typeface="Calibri Light (Heading)"/>
              </a:rPr>
              <a:t>Recurring themes across three activities:</a:t>
            </a:r>
            <a:r>
              <a:rPr lang="en-GB" dirty="0">
                <a:solidFill>
                  <a:srgbClr val="002D47"/>
                </a:solidFill>
              </a:rPr>
              <a:t> </a:t>
            </a:r>
            <a:r>
              <a:rPr lang="en-US" dirty="0">
                <a:solidFill>
                  <a:srgbClr val="002D47"/>
                </a:solidFill>
                <a:cs typeface="ＭＳ Ｐゴシック" charset="0"/>
              </a:rPr>
              <a:t>Regeneration/upskill is a positive, transport links/accessibility, will improve Blackpool’s image, location of site.</a:t>
            </a:r>
          </a:p>
          <a:p>
            <a:pPr>
              <a:buClr>
                <a:srgbClr val="87005B"/>
              </a:buClr>
              <a:defRPr/>
            </a:pPr>
            <a:endParaRPr lang="en-US" dirty="0">
              <a:solidFill>
                <a:srgbClr val="87005B"/>
              </a:solidFill>
              <a:latin typeface="Calibri Light (Heading)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dirty="0">
                <a:solidFill>
                  <a:srgbClr val="87005B"/>
                </a:solidFill>
                <a:latin typeface="Calibri Light (Heading)"/>
              </a:rPr>
              <a:t>Themes specific to each activity: </a:t>
            </a:r>
          </a:p>
          <a:p>
            <a:pPr>
              <a:buClr>
                <a:srgbClr val="87005B"/>
              </a:buClr>
              <a:defRPr/>
            </a:pPr>
            <a:endParaRPr lang="en-US" sz="3200" u="sng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2200" dirty="0">
                <a:solidFill>
                  <a:srgbClr val="002D47"/>
                </a:solidFill>
                <a:cs typeface="ＭＳ Ｐゴシック" charset="0"/>
              </a:rPr>
              <a:t>Commonplace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2D47"/>
                </a:solidFill>
                <a:cs typeface="ＭＳ Ｐゴシック" charset="0"/>
              </a:rPr>
              <a:t>Range of learning courses.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2D47"/>
                </a:solidFill>
                <a:cs typeface="ＭＳ Ｐゴシック" charset="0"/>
              </a:rPr>
              <a:t>Will boost economy/ local investment. </a:t>
            </a:r>
          </a:p>
          <a:p>
            <a:pPr>
              <a:buClr>
                <a:srgbClr val="87005B"/>
              </a:buClr>
              <a:defRPr/>
            </a:pPr>
            <a:endParaRPr lang="en-GB" sz="2200" dirty="0">
              <a:solidFill>
                <a:srgbClr val="002D47"/>
              </a:solidFill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sz="2200" dirty="0">
                <a:solidFill>
                  <a:srgbClr val="002D47"/>
                </a:solidFill>
                <a:cs typeface="ＭＳ Ｐゴシック" charset="0"/>
              </a:rPr>
              <a:t>Third sector link 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2D47"/>
                </a:solidFill>
                <a:cs typeface="ＭＳ Ｐゴシック" charset="0"/>
              </a:rPr>
              <a:t>Continuous/more communication with residents.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US" sz="2200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2200" dirty="0">
                <a:solidFill>
                  <a:srgbClr val="002D47"/>
                </a:solidFill>
                <a:cs typeface="ＭＳ Ｐゴシック" charset="0"/>
              </a:rPr>
              <a:t>Engagement week</a:t>
            </a:r>
            <a:endParaRPr lang="en-GB" sz="2200" dirty="0">
              <a:solidFill>
                <a:srgbClr val="002D47"/>
              </a:solidFill>
              <a:cs typeface="ＭＳ Ｐゴシック" charset="0"/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sz="2200" dirty="0">
                <a:solidFill>
                  <a:srgbClr val="002D47"/>
                </a:solidFill>
                <a:cs typeface="ＭＳ Ｐゴシック" charset="0"/>
              </a:rPr>
              <a:t>Existing infrastructure is sufficient.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E9BD691-5367-4FB0-82AD-8A53808458D7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858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87005B"/>
                </a:solidFill>
                <a:latin typeface="Calibri Light (Heading)"/>
                <a:cs typeface="Calibri Light" panose="020F0302020204030204" pitchFamily="34" charset="0"/>
              </a:rPr>
              <a:t>Investment in infrastructure at Blackpool Airport Enterprise Zone key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Clr>
                <a:srgbClr val="87005B"/>
              </a:buClr>
              <a:buNone/>
              <a:defRPr/>
            </a:pPr>
            <a:r>
              <a:rPr lang="en-GB" sz="2600" dirty="0">
                <a:solidFill>
                  <a:srgbClr val="87005B"/>
                </a:solidFill>
                <a:latin typeface="Calibri Light (Heading)"/>
              </a:rPr>
              <a:t>Recurring themes across three activities: </a:t>
            </a:r>
            <a:r>
              <a:rPr lang="en-US" sz="2600" dirty="0">
                <a:solidFill>
                  <a:srgbClr val="002D47"/>
                </a:solidFill>
                <a:cs typeface="ＭＳ Ｐゴシック" charset="0"/>
              </a:rPr>
              <a:t>Airport-related, transport links/accessibility, investment/benefit to businesses.</a:t>
            </a:r>
          </a:p>
          <a:p>
            <a:pPr>
              <a:buClr>
                <a:srgbClr val="87005B"/>
              </a:buClr>
              <a:defRPr/>
            </a:pPr>
            <a:endParaRPr lang="en-US" sz="2600" dirty="0">
              <a:solidFill>
                <a:srgbClr val="87005B"/>
              </a:solidFill>
              <a:latin typeface="Calibri Light (Heading)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2600" dirty="0">
                <a:solidFill>
                  <a:srgbClr val="87005B"/>
                </a:solidFill>
                <a:latin typeface="Calibri Light (Heading)"/>
              </a:rPr>
              <a:t>Themes specific to each activity: </a:t>
            </a:r>
          </a:p>
          <a:p>
            <a:pPr>
              <a:buClr>
                <a:srgbClr val="87005B"/>
              </a:buClr>
              <a:defRPr/>
            </a:pPr>
            <a:endParaRPr lang="en-US" sz="3200" u="sng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1800" dirty="0">
                <a:solidFill>
                  <a:srgbClr val="002D47"/>
                </a:solidFill>
                <a:cs typeface="ＭＳ Ｐゴシック" charset="0"/>
              </a:rPr>
              <a:t>Commonplace</a:t>
            </a:r>
          </a:p>
          <a:p>
            <a:pPr marL="182563" lvl="0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1800" dirty="0">
                <a:solidFill>
                  <a:srgbClr val="002D47"/>
                </a:solidFill>
                <a:cs typeface="ＭＳ Ｐゴシック" charset="0"/>
              </a:rPr>
              <a:t>Green space/ green investment. </a:t>
            </a:r>
          </a:p>
          <a:p>
            <a:pPr>
              <a:buClr>
                <a:srgbClr val="87005B"/>
              </a:buClr>
              <a:defRPr/>
            </a:pPr>
            <a:endParaRPr lang="en-GB" sz="1800" dirty="0">
              <a:solidFill>
                <a:srgbClr val="002D47"/>
              </a:solidFill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GB" sz="1800" dirty="0">
                <a:solidFill>
                  <a:srgbClr val="002D47"/>
                </a:solidFill>
                <a:cs typeface="ＭＳ Ｐゴシック" charset="0"/>
              </a:rPr>
              <a:t>Third sector link 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US" sz="1800" dirty="0">
                <a:solidFill>
                  <a:srgbClr val="002D47"/>
                </a:solidFill>
                <a:cs typeface="ＭＳ Ｐゴシック" charset="0"/>
              </a:rPr>
              <a:t>Continuous/more communication with residents.</a:t>
            </a: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endParaRPr lang="en-US" sz="1800" dirty="0">
              <a:solidFill>
                <a:srgbClr val="002D47"/>
              </a:solidFill>
              <a:cs typeface="ＭＳ Ｐゴシック" charset="0"/>
            </a:endParaRPr>
          </a:p>
          <a:p>
            <a:pPr marL="0" indent="0">
              <a:buClr>
                <a:srgbClr val="87005B"/>
              </a:buClr>
              <a:buNone/>
              <a:defRPr/>
            </a:pPr>
            <a:r>
              <a:rPr lang="en-US" sz="1800" dirty="0">
                <a:solidFill>
                  <a:srgbClr val="002D47"/>
                </a:solidFill>
                <a:cs typeface="ＭＳ Ｐゴシック" charset="0"/>
              </a:rPr>
              <a:t>Engagement week</a:t>
            </a:r>
            <a:endParaRPr lang="en-GB" sz="1800" dirty="0">
              <a:solidFill>
                <a:srgbClr val="002D47"/>
              </a:solidFill>
              <a:cs typeface="ＭＳ Ｐゴシック" charset="0"/>
            </a:endParaRPr>
          </a:p>
          <a:p>
            <a:pPr marL="182563" indent="-182563">
              <a:buClr>
                <a:srgbClr val="87005B"/>
              </a:buClr>
              <a:buFont typeface="Wingdings" pitchFamily="2" charset="2"/>
              <a:buChar char="§"/>
              <a:defRPr/>
            </a:pPr>
            <a:r>
              <a:rPr lang="en-GB" sz="1800" dirty="0">
                <a:solidFill>
                  <a:srgbClr val="002D47"/>
                </a:solidFill>
                <a:cs typeface="ＭＳ Ｐゴシック" charset="0"/>
              </a:rPr>
              <a:t>Generally positive about the scheme.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25BA9CD-363D-4EB6-ACEE-C7F08D465C5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553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3D2FF575685349B0A5F8EB51C94492" ma:contentTypeVersion="16" ma:contentTypeDescription="Create a new document." ma:contentTypeScope="" ma:versionID="a33921ad23898a68c21b39c9e4120b00">
  <xsd:schema xmlns:xsd="http://www.w3.org/2001/XMLSchema" xmlns:xs="http://www.w3.org/2001/XMLSchema" xmlns:p="http://schemas.microsoft.com/office/2006/metadata/properties" xmlns:ns1="http://schemas.microsoft.com/sharepoint/v3" xmlns:ns3="5c2a3247-d81c-4ca8-8adb-c01406b1ad16" xmlns:ns4="25b38ae8-277f-4c83-8d6a-027e0d0d8f3c" targetNamespace="http://schemas.microsoft.com/office/2006/metadata/properties" ma:root="true" ma:fieldsID="43e42c3ee1ef879d3e076c97f1d3c0ae" ns1:_="" ns3:_="" ns4:_="">
    <xsd:import namespace="http://schemas.microsoft.com/sharepoint/v3"/>
    <xsd:import namespace="5c2a3247-d81c-4ca8-8adb-c01406b1ad16"/>
    <xsd:import namespace="25b38ae8-277f-4c83-8d6a-027e0d0d8f3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a3247-d81c-4ca8-8adb-c01406b1ad1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38ae8-277f-4c83-8d6a-027e0d0d8f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0AF847-C39D-4040-A12D-C1111BA759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716EAF-F143-4154-8CCA-6F5B7C56F35E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5c2a3247-d81c-4ca8-8adb-c01406b1ad16"/>
    <ds:schemaRef ds:uri="http://schemas.microsoft.com/sharepoint/v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5b38ae8-277f-4c83-8d6a-027e0d0d8f3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616FC9D-A2F4-4B91-873A-4ABA4F2D09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c2a3247-d81c-4ca8-8adb-c01406b1ad16"/>
    <ds:schemaRef ds:uri="25b38ae8-277f-4c83-8d6a-027e0d0d8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870</Words>
  <Application>Microsoft Office PowerPoint</Application>
  <PresentationFormat>Widescreen</PresentationFormat>
  <Paragraphs>181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Calibri Light (Heading)</vt:lpstr>
      <vt:lpstr>Wingdings</vt:lpstr>
      <vt:lpstr>Office Theme</vt:lpstr>
      <vt:lpstr>Town Deal Board meeting 16 Friday, 11 February 2022 </vt:lpstr>
      <vt:lpstr> Engagement week (6 to 11 December 2021) continued </vt:lpstr>
      <vt:lpstr>Engagement week (6 to 11 December 2021) </vt:lpstr>
      <vt:lpstr> Conversations and topics that arose during the engagement week </vt:lpstr>
      <vt:lpstr> Town Deal engagement activity </vt:lpstr>
      <vt:lpstr> Who is responding to Town Deal engagement? </vt:lpstr>
      <vt:lpstr> Relocation of Blackpool central courts key themes </vt:lpstr>
      <vt:lpstr>Multiversity key themes</vt:lpstr>
      <vt:lpstr>Investment in infrastructure at Blackpool Airport Enterprise Zone key themes</vt:lpstr>
      <vt:lpstr>Southern Quarter/ Revoe Sports Village key themes</vt:lpstr>
      <vt:lpstr>The Edge key themes</vt:lpstr>
      <vt:lpstr>Blackpool illuminations modernisation key themes</vt:lpstr>
      <vt:lpstr>Blackpool Youth Hub key themes</vt:lpstr>
      <vt:lpstr>Any Questions?</vt:lpstr>
    </vt:vector>
  </TitlesOfParts>
  <Company>Blackpool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Engagement update and presentation.</dc:title>
  <dc:creator>Michael Hodgson</dc:creator>
  <cp:lastModifiedBy>Ian Butterworth (Comms)</cp:lastModifiedBy>
  <cp:revision>7</cp:revision>
  <dcterms:created xsi:type="dcterms:W3CDTF">2022-03-28T14:00:06Z</dcterms:created>
  <dcterms:modified xsi:type="dcterms:W3CDTF">2022-03-29T07:44:38Z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0x010100BE3D2FF575685349B0A5F8EB51C94492</vt:lpwstr>
  </property>
</Properties>
</file>